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2"/>
  </p:notesMasterIdLst>
  <p:handoutMasterIdLst>
    <p:handoutMasterId r:id="rId33"/>
  </p:handoutMasterIdLst>
  <p:sldIdLst>
    <p:sldId id="256" r:id="rId5"/>
    <p:sldId id="747" r:id="rId6"/>
    <p:sldId id="746" r:id="rId7"/>
    <p:sldId id="821" r:id="rId8"/>
    <p:sldId id="769" r:id="rId9"/>
    <p:sldId id="745" r:id="rId10"/>
    <p:sldId id="817" r:id="rId11"/>
    <p:sldId id="800" r:id="rId12"/>
    <p:sldId id="819" r:id="rId13"/>
    <p:sldId id="818" r:id="rId14"/>
    <p:sldId id="799" r:id="rId15"/>
    <p:sldId id="801" r:id="rId16"/>
    <p:sldId id="802" r:id="rId17"/>
    <p:sldId id="803" r:id="rId18"/>
    <p:sldId id="804" r:id="rId19"/>
    <p:sldId id="805" r:id="rId20"/>
    <p:sldId id="806" r:id="rId21"/>
    <p:sldId id="807" r:id="rId22"/>
    <p:sldId id="808" r:id="rId23"/>
    <p:sldId id="809" r:id="rId24"/>
    <p:sldId id="810" r:id="rId25"/>
    <p:sldId id="811" r:id="rId26"/>
    <p:sldId id="812" r:id="rId27"/>
    <p:sldId id="813" r:id="rId28"/>
    <p:sldId id="820" r:id="rId29"/>
    <p:sldId id="815" r:id="rId30"/>
    <p:sldId id="816" r:id="rId31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34"/>
    </p:embeddedFont>
    <p:embeddedFont>
      <p:font typeface="경기천년제목 Light" panose="020204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95274" autoAdjust="0"/>
  </p:normalViewPr>
  <p:slideViewPr>
    <p:cSldViewPr snapToGrid="0" showGuides="1">
      <p:cViewPr varScale="1">
        <p:scale>
          <a:sx n="149" d="100"/>
          <a:sy n="149" d="100"/>
        </p:scale>
        <p:origin x="834" y="13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723BD-25BB-4889-214F-AEEBEE41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075DD4-22F9-B34C-34FE-199AF7A88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C588C78-B5FE-7CBD-A7B8-2BA32141C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6D4FDC-2BE6-2ECE-3A80-8968D916B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925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hyperlink" Target="https://kosis.kr/statHtml/statHtml.do?sso=ok&amp;returnurl=https%3A%2F%2Fkosis.kr%3A443%2FstatHtml%2FstatHtml.do%3Fconn_path%3DI3%26tblId%3DDT_1IN1502%26orgId%3D101%26" TargetMode="Externa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852023"/>
            <a:ext cx="1811907" cy="514222"/>
            <a:chOff x="8634546" y="1437155"/>
            <a:chExt cx="3451519" cy="48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48E384-FDA2-05DD-3568-2FD7801FC340}"/>
              </a:ext>
            </a:extLst>
          </p:cNvPr>
          <p:cNvGrpSpPr/>
          <p:nvPr/>
        </p:nvGrpSpPr>
        <p:grpSpPr>
          <a:xfrm>
            <a:off x="4475454" y="2808496"/>
            <a:ext cx="1544268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1B23F7-33B8-B665-149F-4315E476222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407,189 GWh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F9CE9-EC55-30C6-BD4A-448667968E4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D1E31F-F5E0-B7B4-9FC9-C03DCF354C0A}"/>
              </a:ext>
            </a:extLst>
          </p:cNvPr>
          <p:cNvGrpSpPr/>
          <p:nvPr/>
        </p:nvGrpSpPr>
        <p:grpSpPr>
          <a:xfrm>
            <a:off x="6406861" y="2848107"/>
            <a:ext cx="1734088" cy="495166"/>
            <a:chOff x="8634546" y="1437155"/>
            <a:chExt cx="3451519" cy="46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F8439-79CD-533C-0849-B1AB19D4AA0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18,130 GWh</a:t>
              </a:r>
              <a:endParaRPr lang="ko-KR" altLang="en-US" sz="105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79D97-093E-1F72-32E5-BC9D96A051D5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55541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, </a:t>
            </a:r>
            <a:r>
              <a:rPr lang="ko-KR" altLang="en-US" sz="1050" dirty="0"/>
              <a:t>지리적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, 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해당 지역의 태양광 잠재력을 평가하는 기초 단계로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 수립 및 장기 전략 마련에 참고자료로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모듈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, </a:t>
            </a:r>
            <a:r>
              <a:rPr lang="ko-KR" altLang="en-US" sz="1050" dirty="0"/>
              <a:t>지리적 제약을 반영하여 산정한 기술적으로 실현 가능한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여기에 경제성과 정책 요인을 추가로 고려하여 산정한 실질적으로 활용 가능한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발전 단가와 판매 단가를 바탕으로 경제성을 평가하며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투자자와 사업자 입장에서 현실적인 기준을 제공합니다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실제 프로젝트 기획 및 입지 선정 등에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9017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 비용이 판매수익보다 클 것으로 예상되는 지역은 제외함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26C6E-67E9-5823-B051-7A8D515C5DAD}"/>
              </a:ext>
            </a:extLst>
          </p:cNvPr>
          <p:cNvSpPr txBox="1"/>
          <p:nvPr/>
        </p:nvSpPr>
        <p:spPr>
          <a:xfrm>
            <a:off x="8174926" y="-923330"/>
            <a:ext cx="2046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개념설명 </a:t>
            </a:r>
            <a:r>
              <a:rPr lang="en-US" altLang="ko-KR" dirty="0"/>
              <a:t>+ </a:t>
            </a:r>
            <a:r>
              <a:rPr lang="ko-KR" altLang="en-US" dirty="0"/>
              <a:t>우리가 어떻게 만들었는지 설명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412EC0-6DC9-F53C-C715-366EDA55E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27183"/>
              </p:ext>
            </p:extLst>
          </p:nvPr>
        </p:nvGraphicFramePr>
        <p:xfrm>
          <a:off x="4340138" y="6933354"/>
          <a:ext cx="6747762" cy="1746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079">
                  <a:extLst>
                    <a:ext uri="{9D8B030D-6E8A-4147-A177-3AD203B41FA5}">
                      <a16:colId xmlns:a16="http://schemas.microsoft.com/office/drawing/2014/main" val="2387017152"/>
                    </a:ext>
                  </a:extLst>
                </a:gridCol>
                <a:gridCol w="724033">
                  <a:extLst>
                    <a:ext uri="{9D8B030D-6E8A-4147-A177-3AD203B41FA5}">
                      <a16:colId xmlns:a16="http://schemas.microsoft.com/office/drawing/2014/main" val="839205734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409719201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06660182"/>
                    </a:ext>
                  </a:extLst>
                </a:gridCol>
                <a:gridCol w="3410750">
                  <a:extLst>
                    <a:ext uri="{9D8B030D-6E8A-4147-A177-3AD203B41FA5}">
                      <a16:colId xmlns:a16="http://schemas.microsoft.com/office/drawing/2014/main" val="1130074604"/>
                    </a:ext>
                  </a:extLst>
                </a:gridCol>
              </a:tblGrid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지상형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옥상형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단위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8494889"/>
                  </a:ext>
                </a:extLst>
              </a:tr>
              <a:tr h="421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모듈면적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설치면적 대비 모듈면적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79514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모듈효율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변환 효율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593829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설비비용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1450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en-US" sz="1000" u="none" strike="noStrike">
                          <a:effectLst/>
                        </a:rPr>
                        <a:t>kW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 시 발생하는 초기 투자비용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97795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운영비용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27.1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en-US" sz="1000" u="none" strike="noStrike">
                          <a:effectLst/>
                        </a:rPr>
                        <a:t>kW/</a:t>
                      </a:r>
                      <a:r>
                        <a:rPr lang="ko-KR" altLang="en-US" sz="1000" u="none" strike="noStrike">
                          <a:effectLst/>
                        </a:rPr>
                        <a:t>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연간 운영 및 유지관리 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003692"/>
                  </a:ext>
                </a:extLst>
              </a:tr>
              <a:tr h="699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부지비용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공시지가 대비 연간 부지 임대비용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4201688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4.5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현재가치 환산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970641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수명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수명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412200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성능저하율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성능의 연간 감소율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3392137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131.1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계통한계가격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943234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평균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신재생에너지공급인증서가격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657442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E81538F-6550-7413-4CA9-0880EEAEC800}"/>
              </a:ext>
            </a:extLst>
          </p:cNvPr>
          <p:cNvSpPr txBox="1"/>
          <p:nvPr/>
        </p:nvSpPr>
        <p:spPr>
          <a:xfrm>
            <a:off x="12254350" y="346403"/>
            <a:ext cx="2476911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(</a:t>
            </a:r>
            <a:r>
              <a:rPr lang="ko-KR" altLang="en-US" sz="1800" dirty="0"/>
              <a:t>데이터</a:t>
            </a:r>
            <a:r>
              <a:rPr lang="en-US" altLang="ko-KR" sz="1800" dirty="0"/>
              <a:t>) </a:t>
            </a:r>
            <a:r>
              <a:rPr lang="ko-KR" altLang="en-US" sz="1800" dirty="0"/>
              <a:t>행정안전부에서 제공하는 도로명주소</a:t>
            </a:r>
            <a:r>
              <a:rPr lang="en-US" altLang="ko-KR" sz="1800" dirty="0"/>
              <a:t>DB </a:t>
            </a:r>
            <a:r>
              <a:rPr lang="ko-KR" altLang="en-US" sz="1800" dirty="0"/>
              <a:t>레이아웃 데이터를 활용하여</a:t>
            </a:r>
            <a:r>
              <a:rPr lang="en-US" altLang="ko-KR" sz="1800" dirty="0"/>
              <a:t>,</a:t>
            </a:r>
            <a:r>
              <a:rPr lang="ko-KR" altLang="en-US" sz="1800" dirty="0"/>
              <a:t> 건물이 있는 지역과 없는 지역을 구분</a:t>
            </a:r>
            <a:r>
              <a:rPr lang="en-US" altLang="ko-KR" sz="18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33AB0-3785-4E52-6F3A-0601B8A1BCB9}"/>
              </a:ext>
            </a:extLst>
          </p:cNvPr>
          <p:cNvSpPr/>
          <p:nvPr/>
        </p:nvSpPr>
        <p:spPr>
          <a:xfrm>
            <a:off x="1616451" y="1344580"/>
            <a:ext cx="574104" cy="234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일사량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A52E8B-FFAD-DC9F-EA5B-0FB9E32D9CF3}"/>
              </a:ext>
            </a:extLst>
          </p:cNvPr>
          <p:cNvSpPr/>
          <p:nvPr/>
        </p:nvSpPr>
        <p:spPr>
          <a:xfrm>
            <a:off x="1388519" y="1838450"/>
            <a:ext cx="1029969" cy="234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이론적 </a:t>
            </a:r>
            <a:r>
              <a:rPr lang="ko-KR" altLang="en-US" sz="1000" dirty="0" err="1"/>
              <a:t>잠재량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844D87-4711-C971-CAFD-33DDC77AC167}"/>
              </a:ext>
            </a:extLst>
          </p:cNvPr>
          <p:cNvSpPr/>
          <p:nvPr/>
        </p:nvSpPr>
        <p:spPr>
          <a:xfrm>
            <a:off x="631766" y="2353683"/>
            <a:ext cx="1226820" cy="11986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기술적 제약</a:t>
            </a:r>
            <a:endParaRPr lang="en-US" altLang="ko-KR" sz="1000" b="1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모듈 효율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모듈 설치 면적</a:t>
            </a:r>
            <a:endParaRPr lang="en-US" altLang="ko-KR" sz="1000" dirty="0"/>
          </a:p>
          <a:p>
            <a:pPr algn="ctr"/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539327-2E6F-7B26-5593-4195905F8810}"/>
              </a:ext>
            </a:extLst>
          </p:cNvPr>
          <p:cNvSpPr/>
          <p:nvPr/>
        </p:nvSpPr>
        <p:spPr>
          <a:xfrm>
            <a:off x="2092186" y="2353684"/>
            <a:ext cx="1226820" cy="1198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지리적 제약</a:t>
            </a:r>
            <a:endParaRPr lang="en-US" altLang="ko-KR" sz="1000" b="1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산지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하천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습지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산사태 </a:t>
            </a:r>
            <a:r>
              <a:rPr lang="en-US" altLang="ko-KR" sz="1000" dirty="0"/>
              <a:t>1</a:t>
            </a:r>
            <a:r>
              <a:rPr lang="ko-KR" altLang="en-US" sz="1000" dirty="0"/>
              <a:t>등급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경사 </a:t>
            </a:r>
            <a:r>
              <a:rPr lang="en-US" altLang="ko-KR" sz="1000" dirty="0"/>
              <a:t>20</a:t>
            </a:r>
            <a:r>
              <a:rPr lang="ko-KR" altLang="en-US" sz="1000" dirty="0"/>
              <a:t>도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표고 </a:t>
            </a:r>
            <a:r>
              <a:rPr lang="en-US" altLang="ko-KR" sz="1000" dirty="0"/>
              <a:t>1,000m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46D7D68-3177-5A7B-FA46-929FDC83EA41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rot="5400000">
            <a:off x="1434199" y="1884378"/>
            <a:ext cx="280282" cy="65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B660EE0-1524-782A-3DB2-3F02A093E936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2164409" y="1812496"/>
            <a:ext cx="280283" cy="802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A08D31-7F97-3CBF-7980-CE95BFDAE153}"/>
              </a:ext>
            </a:extLst>
          </p:cNvPr>
          <p:cNvSpPr/>
          <p:nvPr/>
        </p:nvSpPr>
        <p:spPr>
          <a:xfrm>
            <a:off x="1388519" y="3906694"/>
            <a:ext cx="1029969" cy="234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기술적 </a:t>
            </a:r>
            <a:r>
              <a:rPr lang="ko-KR" altLang="en-US" sz="1000" dirty="0" err="1"/>
              <a:t>잠재량</a:t>
            </a:r>
            <a:endParaRPr lang="ko-KR" altLang="en-US" sz="10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BD773BB-69DE-19DA-935F-4841164836C1}"/>
              </a:ext>
            </a:extLst>
          </p:cNvPr>
          <p:cNvCxnSpPr>
            <a:cxnSpLocks/>
            <a:stCxn id="23" idx="2"/>
            <a:endCxn id="33" idx="0"/>
          </p:cNvCxnSpPr>
          <p:nvPr/>
        </p:nvCxnSpPr>
        <p:spPr>
          <a:xfrm rot="5400000">
            <a:off x="2127393" y="3328491"/>
            <a:ext cx="354314" cy="802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88BCEBF-02D9-E8CB-8B03-B06906761F3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 rot="16200000" flipH="1">
            <a:off x="1397182" y="3400372"/>
            <a:ext cx="354316" cy="65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EF9F02-BA0C-77A3-8FCE-19A772877173}"/>
              </a:ext>
            </a:extLst>
          </p:cNvPr>
          <p:cNvSpPr/>
          <p:nvPr/>
        </p:nvSpPr>
        <p:spPr>
          <a:xfrm>
            <a:off x="0" y="4405640"/>
            <a:ext cx="1858587" cy="11986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정책적 제약</a:t>
            </a:r>
            <a:endParaRPr lang="en-US" altLang="ko-KR" sz="1000" b="1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용도지역 관련 </a:t>
            </a:r>
            <a:r>
              <a:rPr lang="en-US" altLang="ko-KR" sz="1000" dirty="0"/>
              <a:t>(3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문화재지역 관련 </a:t>
            </a:r>
            <a:r>
              <a:rPr lang="en-US" altLang="ko-KR" sz="1000" dirty="0"/>
              <a:t>(4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개발불가지역 관련 </a:t>
            </a:r>
            <a:r>
              <a:rPr lang="en-US" altLang="ko-KR" sz="1000" dirty="0"/>
              <a:t>(10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생태자연 관련 </a:t>
            </a:r>
            <a:r>
              <a:rPr lang="en-US" altLang="ko-KR" sz="1000" dirty="0"/>
              <a:t>(2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기타 </a:t>
            </a:r>
            <a:r>
              <a:rPr lang="en-US" altLang="ko-KR" sz="1000" dirty="0"/>
              <a:t>(2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91CE93-5FE7-B4E9-B679-F3B6EDCAF45F}"/>
              </a:ext>
            </a:extLst>
          </p:cNvPr>
          <p:cNvSpPr/>
          <p:nvPr/>
        </p:nvSpPr>
        <p:spPr>
          <a:xfrm>
            <a:off x="2092186" y="4405641"/>
            <a:ext cx="1226820" cy="1198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경제적 제약</a:t>
            </a:r>
            <a:endParaRPr lang="en-US" altLang="ko-KR" sz="1000" b="1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발전원가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en-US" altLang="ko-KR" sz="1000" dirty="0"/>
              <a:t>SMP, REC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36084D1-4C1D-4934-7A4C-75935AAEE056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 rot="16200000" flipH="1">
            <a:off x="2172552" y="3872597"/>
            <a:ext cx="263996" cy="802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F5EAC61-3201-7B79-56E8-A6F09C9C0955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 rot="5400000">
            <a:off x="1284402" y="3786537"/>
            <a:ext cx="263995" cy="974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35A3AA-326D-1061-1D6C-BD5E360EA4B8}"/>
              </a:ext>
            </a:extLst>
          </p:cNvPr>
          <p:cNvSpPr/>
          <p:nvPr/>
        </p:nvSpPr>
        <p:spPr>
          <a:xfrm>
            <a:off x="1388519" y="5880918"/>
            <a:ext cx="1029969" cy="234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시장 </a:t>
            </a:r>
            <a:r>
              <a:rPr lang="ko-KR" altLang="en-US" sz="1000" dirty="0" err="1"/>
              <a:t>잠재량</a:t>
            </a:r>
            <a:endParaRPr lang="ko-KR" altLang="en-US" sz="10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B7D8F1A-4A68-BA03-7037-2D68CE0F0271}"/>
              </a:ext>
            </a:extLst>
          </p:cNvPr>
          <p:cNvCxnSpPr>
            <a:cxnSpLocks/>
            <a:stCxn id="44" idx="2"/>
            <a:endCxn id="57" idx="0"/>
          </p:cNvCxnSpPr>
          <p:nvPr/>
        </p:nvCxnSpPr>
        <p:spPr>
          <a:xfrm rot="16200000" flipH="1">
            <a:off x="1278108" y="5255521"/>
            <a:ext cx="276583" cy="974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2E9DA861-AF4C-8E73-A659-FEB85B2A827B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 rot="5400000">
            <a:off x="2166260" y="5341581"/>
            <a:ext cx="276581" cy="802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F7A5D93-AC5D-0F57-BF5F-F1803A84A463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1903503" y="1579531"/>
            <a:ext cx="1" cy="25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31BD1-2676-382D-0842-C05289EB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8D5147-30E1-2AFF-EAE5-6C9139A6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3810C-D9F6-1A17-8CE9-71EBA14BDEC4}"/>
              </a:ext>
            </a:extLst>
          </p:cNvPr>
          <p:cNvSpPr txBox="1"/>
          <p:nvPr/>
        </p:nvSpPr>
        <p:spPr>
          <a:xfrm>
            <a:off x="6459327" y="209393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이론적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2108-2A41-5F3E-47A0-EEEE0DF3EE47}"/>
              </a:ext>
            </a:extLst>
          </p:cNvPr>
          <p:cNvSpPr txBox="1"/>
          <p:nvPr/>
        </p:nvSpPr>
        <p:spPr>
          <a:xfrm>
            <a:off x="6476814" y="2558920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기술적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94EA-7D72-FD91-B6C7-8F6BA22A1D43}"/>
              </a:ext>
            </a:extLst>
          </p:cNvPr>
          <p:cNvSpPr txBox="1"/>
          <p:nvPr/>
        </p:nvSpPr>
        <p:spPr>
          <a:xfrm>
            <a:off x="6476814" y="3191528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시장적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686A5-5E7A-EDD3-6BFC-8B17C0E6122E}"/>
              </a:ext>
            </a:extLst>
          </p:cNvPr>
          <p:cNvSpPr txBox="1"/>
          <p:nvPr/>
        </p:nvSpPr>
        <p:spPr>
          <a:xfrm>
            <a:off x="3179006" y="331689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1CCD-CE14-B259-0095-CCDE0000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6A3825-B23F-E14F-554A-8ECEAF10D8B1}"/>
              </a:ext>
            </a:extLst>
          </p:cNvPr>
          <p:cNvSpPr txBox="1"/>
          <p:nvPr/>
        </p:nvSpPr>
        <p:spPr>
          <a:xfrm>
            <a:off x="1912839" y="342900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686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65B90-169D-ADB1-F78C-0A6B70BF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3B3B12E-A257-BA13-2C04-C278BE75AF2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4FEE40-827C-C31F-BF10-80A600B9136C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3516A-253A-7170-CD90-8391DE78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26" y="1747549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8F4C4-C15F-0342-DE58-FB5A9B31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91" y="177051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C3E57B-7ADE-1D00-F5DA-92959DC1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86" y="1747549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37F0A8-476E-2BBD-BEED-40DEF689E9CC}"/>
              </a:ext>
            </a:extLst>
          </p:cNvPr>
          <p:cNvCxnSpPr/>
          <p:nvPr/>
        </p:nvCxnSpPr>
        <p:spPr>
          <a:xfrm>
            <a:off x="1192126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73FBA3-EFE9-7E6B-8033-C37F580FCA36}"/>
              </a:ext>
            </a:extLst>
          </p:cNvPr>
          <p:cNvGrpSpPr/>
          <p:nvPr/>
        </p:nvGrpSpPr>
        <p:grpSpPr>
          <a:xfrm>
            <a:off x="1225860" y="2831465"/>
            <a:ext cx="1811907" cy="514222"/>
            <a:chOff x="8634546" y="1437155"/>
            <a:chExt cx="3451519" cy="48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0AFF18-BB67-7240-6F07-534C9A2FF1D6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/y</a:t>
              </a:r>
              <a:endParaRPr lang="ko-KR" altLang="en-US" sz="1050" b="1" strike="sngStrik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C33C20-0E15-2B5C-612A-9BD7832686B8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발전설비 총면적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8D5529-E35D-AE47-9033-9CF89166B631}"/>
              </a:ext>
            </a:extLst>
          </p:cNvPr>
          <p:cNvCxnSpPr/>
          <p:nvPr/>
        </p:nvCxnSpPr>
        <p:spPr>
          <a:xfrm>
            <a:off x="3271632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BAEE72-B1F9-9A6A-ACC6-40B711905E35}"/>
              </a:ext>
            </a:extLst>
          </p:cNvPr>
          <p:cNvGrpSpPr/>
          <p:nvPr/>
        </p:nvGrpSpPr>
        <p:grpSpPr>
          <a:xfrm>
            <a:off x="3305367" y="2831466"/>
            <a:ext cx="1544268" cy="514221"/>
            <a:chOff x="8634546" y="1437155"/>
            <a:chExt cx="3451519" cy="4827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639D8E-5CF3-B37B-9115-46D9018844E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E183E4-B2A4-0BDB-1688-6A8C5B07A389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설비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B528D-2036-6EC7-C5E6-518082EAA9EB}"/>
              </a:ext>
            </a:extLst>
          </p:cNvPr>
          <p:cNvCxnSpPr/>
          <p:nvPr/>
        </p:nvCxnSpPr>
        <p:spPr>
          <a:xfrm>
            <a:off x="5281319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25FF4A-7E55-DED6-2CA3-B0F67F399199}"/>
              </a:ext>
            </a:extLst>
          </p:cNvPr>
          <p:cNvGrpSpPr/>
          <p:nvPr/>
        </p:nvGrpSpPr>
        <p:grpSpPr>
          <a:xfrm>
            <a:off x="5315054" y="2848106"/>
            <a:ext cx="1891092" cy="649055"/>
            <a:chOff x="8634546" y="1437155"/>
            <a:chExt cx="3451519" cy="6092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97A90-EF5B-DCF3-D5ED-F05334A2754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2464D-C657-2626-1ACD-D44D21FD9C5F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발전사업자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42C8120-0E4C-6C0A-31B4-EB381CB9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29" y="1770519"/>
            <a:ext cx="1492327" cy="596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588AB3-0738-A0FB-47C7-69A5C6E8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624" y="1747549"/>
            <a:ext cx="1407037" cy="5747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C39B235-AB37-CC14-7B57-B56B74B3DB2F}"/>
              </a:ext>
            </a:extLst>
          </p:cNvPr>
          <p:cNvCxnSpPr/>
          <p:nvPr/>
        </p:nvCxnSpPr>
        <p:spPr>
          <a:xfrm>
            <a:off x="7336470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9DE590-38E6-BBC1-FCC3-302770EFC6E6}"/>
              </a:ext>
            </a:extLst>
          </p:cNvPr>
          <p:cNvGrpSpPr/>
          <p:nvPr/>
        </p:nvGrpSpPr>
        <p:grpSpPr>
          <a:xfrm>
            <a:off x="7370205" y="2831466"/>
            <a:ext cx="1544268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92EB1E-2C64-94EA-4229-1831EDEB854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6FC714-9919-6BA1-FE60-E6CFB1486C9F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주택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8960CDE-AAD4-5D16-C7CC-C61FA8868B41}"/>
              </a:ext>
            </a:extLst>
          </p:cNvPr>
          <p:cNvCxnSpPr/>
          <p:nvPr/>
        </p:nvCxnSpPr>
        <p:spPr>
          <a:xfrm>
            <a:off x="9346157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63B443-4F05-FB59-2635-E87BF6899B83}"/>
              </a:ext>
            </a:extLst>
          </p:cNvPr>
          <p:cNvGrpSpPr/>
          <p:nvPr/>
        </p:nvGrpSpPr>
        <p:grpSpPr>
          <a:xfrm>
            <a:off x="9379892" y="2848107"/>
            <a:ext cx="1734088" cy="495166"/>
            <a:chOff x="8634546" y="1437155"/>
            <a:chExt cx="3451519" cy="4648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051055-0529-169E-970D-8702E348377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BDE630-BBC2-06ED-1050-BE01E245791C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미등록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644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B2F3-0017-968E-9BE8-A7906571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031B743-3EFC-13C9-B17A-5F3C57B6421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0CE38-15DD-C031-D941-7BBF89675D1D}"/>
              </a:ext>
            </a:extLst>
          </p:cNvPr>
          <p:cNvSpPr/>
          <p:nvPr/>
        </p:nvSpPr>
        <p:spPr>
          <a:xfrm>
            <a:off x="6526924" y="1689163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 err="1"/>
              <a:t>국축</a:t>
            </a:r>
            <a:r>
              <a:rPr lang="ko-KR" altLang="en-US" dirty="0"/>
              <a:t> 과정 모식도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91C65-C3BA-6C3E-CF3F-03E1D42CEE8A}"/>
              </a:ext>
            </a:extLst>
          </p:cNvPr>
          <p:cNvSpPr txBox="1"/>
          <p:nvPr/>
        </p:nvSpPr>
        <p:spPr>
          <a:xfrm>
            <a:off x="932417" y="1514855"/>
            <a:ext cx="4450381" cy="41814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경기도 전역의 고해상도 항공영상을 기반으로 </a:t>
            </a:r>
            <a:r>
              <a:rPr lang="en-US" altLang="ko-KR" sz="1050" dirty="0"/>
              <a:t>AI </a:t>
            </a:r>
            <a:r>
              <a:rPr lang="ko-KR" altLang="en-US" sz="1050" dirty="0"/>
              <a:t>기술로 태양광 발전 패널을 정밀하게 탐지하고 분석했습니다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딥러닝 모델을 통해 개별 태양광 설치 현황을 파악하고</a:t>
            </a:r>
            <a:r>
              <a:rPr lang="en-US" altLang="ko-KR" sz="1050" dirty="0"/>
              <a:t>, </a:t>
            </a:r>
            <a:r>
              <a:rPr lang="ko-KR" altLang="en-US" sz="1050" dirty="0"/>
              <a:t>위치별 설치 면적과 예상 발전량이 계산되었습니다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구축된 데이터는 위치</a:t>
            </a:r>
            <a:r>
              <a:rPr lang="en-US" altLang="ko-KR" sz="1050" dirty="0"/>
              <a:t>, </a:t>
            </a:r>
            <a:r>
              <a:rPr lang="ko-KR" altLang="en-US" sz="1050" dirty="0"/>
              <a:t>설치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연간 예상 발전량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등록 여부 등의 상세 정보를 포함하고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이를 통해 태양광 발전 현황을 한눈에 파악할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 데이터는 단순한 위치 정보를 넘어선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시군별</a:t>
            </a:r>
            <a:r>
              <a:rPr lang="ko-KR" altLang="en-US" sz="1050" dirty="0"/>
              <a:t> 태양광 보급 현황</a:t>
            </a:r>
            <a:r>
              <a:rPr lang="en-US" altLang="ko-KR" sz="1050" dirty="0"/>
              <a:t>, </a:t>
            </a:r>
            <a:r>
              <a:rPr lang="ko-KR" altLang="en-US" sz="1050" dirty="0"/>
              <a:t>지역별 에너지 자립도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미래 확대 가능성 등 다양한 인사이트를 제공합니다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에너지 정책 수립자들이 효과적인 태양광 보급 전략을 세우는 데 필수적인 기초데이터 이며</a:t>
            </a:r>
            <a:r>
              <a:rPr lang="en-US" altLang="ko-KR" sz="1050" dirty="0"/>
              <a:t>, </a:t>
            </a:r>
            <a:r>
              <a:rPr lang="ko-KR" altLang="en-US" sz="1050" dirty="0"/>
              <a:t>지속가능한 도시 계획</a:t>
            </a:r>
            <a:r>
              <a:rPr lang="en-US" altLang="ko-KR" sz="1050" dirty="0"/>
              <a:t>, </a:t>
            </a:r>
            <a:r>
              <a:rPr lang="ko-KR" altLang="en-US" sz="1050" dirty="0"/>
              <a:t>탄소 중립 로드맵 수립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스마트 에너지 관리 시스템 구축에 활용되어 경기도의 신재생에너지 전환을 가속화하는 데 중요한 역할을 할 것입니다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808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9A3C-25A1-48D8-138F-A710AB0D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6357AC3-AE47-9891-934F-455E5906C2C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B1F30-F130-A02C-5AA8-3AA7F99F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1" y="1652458"/>
            <a:ext cx="7530176" cy="4421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1CCB9-5006-B33C-2051-16DFFB93EA61}"/>
              </a:ext>
            </a:extLst>
          </p:cNvPr>
          <p:cNvSpPr txBox="1"/>
          <p:nvPr/>
        </p:nvSpPr>
        <p:spPr>
          <a:xfrm>
            <a:off x="170316" y="174358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1E88D-46F9-E040-7C0F-9912FBFD6DA7}"/>
              </a:ext>
            </a:extLst>
          </p:cNvPr>
          <p:cNvSpPr txBox="1"/>
          <p:nvPr/>
        </p:nvSpPr>
        <p:spPr>
          <a:xfrm>
            <a:off x="350494" y="214450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5E37-99F4-A00B-0D11-600343B0137D}"/>
              </a:ext>
            </a:extLst>
          </p:cNvPr>
          <p:cNvSpPr txBox="1"/>
          <p:nvPr/>
        </p:nvSpPr>
        <p:spPr>
          <a:xfrm>
            <a:off x="1524657" y="214450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9A08-88A2-332E-C0A3-25D67B498767}"/>
              </a:ext>
            </a:extLst>
          </p:cNvPr>
          <p:cNvSpPr txBox="1"/>
          <p:nvPr/>
        </p:nvSpPr>
        <p:spPr>
          <a:xfrm>
            <a:off x="350494" y="248097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42D3B-9CB3-F2FB-5A5D-76F2CD62C723}"/>
              </a:ext>
            </a:extLst>
          </p:cNvPr>
          <p:cNvSpPr txBox="1"/>
          <p:nvPr/>
        </p:nvSpPr>
        <p:spPr>
          <a:xfrm>
            <a:off x="1524657" y="2480972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E1BD1-3223-7A9A-EBF7-3A9195E4ACF6}"/>
              </a:ext>
            </a:extLst>
          </p:cNvPr>
          <p:cNvSpPr txBox="1"/>
          <p:nvPr/>
        </p:nvSpPr>
        <p:spPr>
          <a:xfrm>
            <a:off x="101999" y="328785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태양광 발전설비 현황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5CBD0-A412-76B2-8CD4-A6F42340DA6A}"/>
              </a:ext>
            </a:extLst>
          </p:cNvPr>
          <p:cNvSpPr txBox="1"/>
          <p:nvPr/>
        </p:nvSpPr>
        <p:spPr>
          <a:xfrm>
            <a:off x="282177" y="368877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설비</a:t>
            </a:r>
            <a:endParaRPr lang="en-US" altLang="ko-KR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7C1C0-77E8-B036-A727-D3B11A32AE15}"/>
              </a:ext>
            </a:extLst>
          </p:cNvPr>
          <p:cNvSpPr txBox="1"/>
          <p:nvPr/>
        </p:nvSpPr>
        <p:spPr>
          <a:xfrm>
            <a:off x="1456340" y="368877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82328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147-37A0-CD58-6BFC-5AD59D70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283C1AF-98F3-E509-7EB1-D3CD7639B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686CA5-DAFF-117F-A0FC-F5BFFBFC2653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C39DA-33BE-329C-500F-89EC2D5CAFB5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5C4C32-DFBA-E093-0D7C-376AFA969F61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F88F-E95D-2B82-ABAA-88DE9014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03847B-43E4-2DE0-2D74-DFF8E214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4BE6970-EA36-9F5F-50F6-BD84D87A2F51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756C01-D1A4-A633-7640-E63285655225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95B1A-285F-531E-4AB2-F068C8CFA699}"/>
              </a:ext>
            </a:extLst>
          </p:cNvPr>
          <p:cNvSpPr txBox="1"/>
          <p:nvPr/>
        </p:nvSpPr>
        <p:spPr>
          <a:xfrm>
            <a:off x="3394475" y="2215845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9EBA6-78B0-7639-D01D-174FD6A817CC}"/>
              </a:ext>
            </a:extLst>
          </p:cNvPr>
          <p:cNvSpPr txBox="1"/>
          <p:nvPr/>
        </p:nvSpPr>
        <p:spPr>
          <a:xfrm>
            <a:off x="3394475" y="2552314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/>
              <a:t>미등록 태양광 발전설비</a:t>
            </a:r>
            <a:endParaRPr lang="en-US" altLang="ko-KR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33F9A-C04E-B45A-21AC-E1C89D493F07}"/>
              </a:ext>
            </a:extLst>
          </p:cNvPr>
          <p:cNvSpPr txBox="1"/>
          <p:nvPr/>
        </p:nvSpPr>
        <p:spPr>
          <a:xfrm>
            <a:off x="3436300" y="48294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endParaRPr lang="en-US" altLang="ko-KR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A8E1F-1BA6-1E2F-17EA-3D4C1358B07C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E9BED-D98A-5BF0-F703-E784A21E34FD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DE212D-3667-80F8-21DE-4B891AD41FC7}"/>
              </a:ext>
            </a:extLst>
          </p:cNvPr>
          <p:cNvSpPr txBox="1"/>
          <p:nvPr/>
        </p:nvSpPr>
        <p:spPr>
          <a:xfrm>
            <a:off x="3436299" y="51342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발전량</a:t>
            </a:r>
            <a:endParaRPr lang="en-US" altLang="ko-K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71D23-ADF1-144F-8707-1BD8657BA0D1}"/>
              </a:ext>
            </a:extLst>
          </p:cNvPr>
          <p:cNvSpPr txBox="1"/>
          <p:nvPr/>
        </p:nvSpPr>
        <p:spPr>
          <a:xfrm>
            <a:off x="3436298" y="5447830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개소</a:t>
            </a:r>
            <a:endParaRPr lang="en-US" altLang="ko-KR" sz="1100" b="1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54E8E93-DE0C-226F-0D25-0AC99F8D80E2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307B8C2-61D2-B3F5-E893-1433AF8DB81C}"/>
              </a:ext>
            </a:extLst>
          </p:cNvPr>
          <p:cNvSpPr/>
          <p:nvPr/>
        </p:nvSpPr>
        <p:spPr>
          <a:xfrm>
            <a:off x="3825608" y="4421304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9C8A58-78CC-1CC1-E926-D65AA5F819FE}"/>
              </a:ext>
            </a:extLst>
          </p:cNvPr>
          <p:cNvSpPr txBox="1"/>
          <p:nvPr/>
        </p:nvSpPr>
        <p:spPr>
          <a:xfrm>
            <a:off x="3718044" y="9912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724848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14B9-E2DF-1E50-121D-495C29BB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4AE4EE-32C4-1268-F6DC-2A85A0E1B8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41B71-4067-4C15-E867-1C6AA391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0" y="1450427"/>
            <a:ext cx="2137588" cy="4181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1728F-090C-7C15-AC15-FFE3D7505BA2}"/>
              </a:ext>
            </a:extLst>
          </p:cNvPr>
          <p:cNvSpPr txBox="1"/>
          <p:nvPr/>
        </p:nvSpPr>
        <p:spPr>
          <a:xfrm>
            <a:off x="2940543" y="178514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8D7B7-AECD-705D-C5CA-6B5F1CB17474}"/>
              </a:ext>
            </a:extLst>
          </p:cNvPr>
          <p:cNvSpPr txBox="1"/>
          <p:nvPr/>
        </p:nvSpPr>
        <p:spPr>
          <a:xfrm>
            <a:off x="2940542" y="2176034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발전사업자</a:t>
            </a:r>
            <a:r>
              <a:rPr lang="en-US" altLang="ko-KR" sz="11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720-A605-1B27-357F-17F1B7B2E230}"/>
              </a:ext>
            </a:extLst>
          </p:cNvPr>
          <p:cNvSpPr txBox="1"/>
          <p:nvPr/>
        </p:nvSpPr>
        <p:spPr>
          <a:xfrm>
            <a:off x="2940542" y="299812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미등록 태양광 발전설비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5D5AD-B4B2-B9DE-883B-6B0B6312BC51}"/>
              </a:ext>
            </a:extLst>
          </p:cNvPr>
          <p:cNvSpPr txBox="1"/>
          <p:nvPr/>
        </p:nvSpPr>
        <p:spPr>
          <a:xfrm>
            <a:off x="2940542" y="2566923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주택</a:t>
            </a:r>
            <a:r>
              <a:rPr lang="en-US" altLang="ko-KR" sz="11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227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2AF7-FA8F-270B-A2A3-EF9CA4B1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5F033F9-0D98-C617-D20F-E7BAC0C8505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A734D-0740-56A8-8804-87B54A3C18A1}"/>
              </a:ext>
            </a:extLst>
          </p:cNvPr>
          <p:cNvSpPr txBox="1"/>
          <p:nvPr/>
        </p:nvSpPr>
        <p:spPr>
          <a:xfrm>
            <a:off x="2068948" y="1056101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kwh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7A19D0-8857-4DD1-69AA-54BFADB5856C}"/>
              </a:ext>
            </a:extLst>
          </p:cNvPr>
          <p:cNvCxnSpPr/>
          <p:nvPr/>
        </p:nvCxnSpPr>
        <p:spPr>
          <a:xfrm>
            <a:off x="2206614" y="1571010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1D64E3-CB84-B1D3-025D-ED2C5DE7D818}"/>
              </a:ext>
            </a:extLst>
          </p:cNvPr>
          <p:cNvCxnSpPr/>
          <p:nvPr/>
        </p:nvCxnSpPr>
        <p:spPr>
          <a:xfrm>
            <a:off x="2242173" y="219134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F4E0E8-53A5-D349-7DE6-C935DB534E62}"/>
              </a:ext>
            </a:extLst>
          </p:cNvPr>
          <p:cNvSpPr txBox="1"/>
          <p:nvPr/>
        </p:nvSpPr>
        <p:spPr>
          <a:xfrm>
            <a:off x="2303894" y="1646096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패널 면적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10,000 ha</a:t>
            </a:r>
            <a:endParaRPr lang="en-US" altLang="ko-KR" sz="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355A364-E432-164C-5455-14B6F595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7" y="981967"/>
            <a:ext cx="1788227" cy="57566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7F5FD-CB44-4100-5C8E-949C90E66445}"/>
              </a:ext>
            </a:extLst>
          </p:cNvPr>
          <p:cNvSpPr txBox="1"/>
          <p:nvPr/>
        </p:nvSpPr>
        <p:spPr>
          <a:xfrm>
            <a:off x="2279768" y="2255800"/>
            <a:ext cx="2002028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ko-KR" altLang="en-US" sz="700" b="1" dirty="0"/>
              <a:t>경기도내    </a:t>
            </a:r>
            <a:r>
              <a:rPr lang="en-US" altLang="ko-KR" sz="1100" b="1" dirty="0"/>
              <a:t>15</a:t>
            </a:r>
            <a:r>
              <a:rPr lang="ko-KR" altLang="en-US" sz="1100" b="1" dirty="0"/>
              <a:t>위</a:t>
            </a:r>
            <a:endParaRPr lang="en-US" altLang="ko-KR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F51F0-B210-7648-8466-1ED15D18F007}"/>
              </a:ext>
            </a:extLst>
          </p:cNvPr>
          <p:cNvSpPr txBox="1"/>
          <p:nvPr/>
        </p:nvSpPr>
        <p:spPr>
          <a:xfrm>
            <a:off x="2352830" y="3135586"/>
            <a:ext cx="3906184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: 00</a:t>
            </a:r>
            <a:r>
              <a:rPr lang="ko-KR" altLang="en-US" sz="1000" b="1" dirty="0"/>
              <a:t>시</a:t>
            </a:r>
            <a:r>
              <a:rPr lang="en-US" altLang="ko-KR" sz="1000" b="1" dirty="0"/>
              <a:t>, 00</a:t>
            </a:r>
            <a:r>
              <a:rPr lang="ko-KR" altLang="en-US" sz="1000" b="1" dirty="0"/>
              <a:t>읍 태양광 발전시설 </a:t>
            </a:r>
            <a:r>
              <a:rPr lang="ko-KR" altLang="en-US" sz="1000" b="1" dirty="0" err="1"/>
              <a:t>연간발전예측량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</a:t>
            </a:r>
            <a:r>
              <a:rPr lang="ko-KR" altLang="en-US" sz="1000" b="1" dirty="0"/>
              <a:t>그래프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</a:t>
            </a:r>
            <a:r>
              <a:rPr lang="en-US" altLang="ko-KR" sz="1000" b="1" dirty="0"/>
              <a:t>: </a:t>
            </a:r>
            <a:r>
              <a:rPr lang="ko-KR" altLang="en-US" sz="1000" b="1" dirty="0" err="1"/>
              <a:t>총발전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사업자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주택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미등록</a:t>
            </a:r>
            <a:endParaRPr lang="en-US" altLang="ko-KR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9C29EF-433A-B3F9-66F4-DBBCF4920132}"/>
              </a:ext>
            </a:extLst>
          </p:cNvPr>
          <p:cNvSpPr txBox="1"/>
          <p:nvPr/>
        </p:nvSpPr>
        <p:spPr>
          <a:xfrm>
            <a:off x="2242173" y="4968140"/>
            <a:ext cx="3906184" cy="121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00</a:t>
            </a:r>
            <a:r>
              <a:rPr lang="ko-KR" altLang="en-US" sz="1000" b="1" dirty="0"/>
              <a:t>시 </a:t>
            </a:r>
            <a:r>
              <a:rPr lang="en-US" altLang="ko-KR" sz="1000" b="1" dirty="0"/>
              <a:t>/ 00</a:t>
            </a:r>
            <a:r>
              <a:rPr lang="ko-KR" altLang="en-US" sz="1000" b="1" dirty="0"/>
              <a:t>읍 태양광 발전설비 효과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연간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 err="1"/>
              <a:t>수목식재</a:t>
            </a:r>
            <a:r>
              <a:rPr lang="ko-KR" altLang="en-US" sz="1000" b="1" dirty="0"/>
              <a:t> 효과로 계산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소나무기준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석유대체 효과로 계산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769123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6911-A7DE-2284-5DE2-047945EB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416E90E-67D3-6D32-872B-7FBC3DA59A8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016BF8-D008-BBEA-88E7-7E0E5EF7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CA55FA-F634-C0CD-8166-6483D3B16059}"/>
              </a:ext>
            </a:extLst>
          </p:cNvPr>
          <p:cNvCxnSpPr/>
          <p:nvPr/>
        </p:nvCxnSpPr>
        <p:spPr>
          <a:xfrm>
            <a:off x="452120" y="18745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515699-C49B-A24C-49F4-BB31A1768FAB}"/>
              </a:ext>
            </a:extLst>
          </p:cNvPr>
          <p:cNvCxnSpPr>
            <a:cxnSpLocks/>
          </p:cNvCxnSpPr>
          <p:nvPr/>
        </p:nvCxnSpPr>
        <p:spPr>
          <a:xfrm flipV="1">
            <a:off x="452120" y="19354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7A5F7F-6DE2-D780-01B5-B972FDEE4C9D}"/>
              </a:ext>
            </a:extLst>
          </p:cNvPr>
          <p:cNvSpPr txBox="1"/>
          <p:nvPr/>
        </p:nvSpPr>
        <p:spPr>
          <a:xfrm>
            <a:off x="1539240" y="19013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661791-FDF0-E77D-74C2-DFB711F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33713"/>
              </p:ext>
            </p:extLst>
          </p:nvPr>
        </p:nvGraphicFramePr>
        <p:xfrm>
          <a:off x="6667337" y="1977459"/>
          <a:ext cx="33731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총발전예측량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사업자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주택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미등록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4362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F3285AC-9B5F-9AE7-48B1-EFD6D46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68" y="1546773"/>
            <a:ext cx="1977299" cy="22429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0E8B71-EF02-6B57-C6F4-29C4955661FE}"/>
              </a:ext>
            </a:extLst>
          </p:cNvPr>
          <p:cNvSpPr/>
          <p:nvPr/>
        </p:nvSpPr>
        <p:spPr>
          <a:xfrm>
            <a:off x="6187673" y="286247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88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2EB24545-DAE6-87A0-E044-9CF0FFFCBB12}"/>
              </a:ext>
            </a:extLst>
          </p:cNvPr>
          <p:cNvSpPr/>
          <p:nvPr/>
        </p:nvSpPr>
        <p:spPr>
          <a:xfrm>
            <a:off x="3452429" y="3864044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가구당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발급액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 err="1">
                <a:solidFill>
                  <a:schemeClr val="tx1"/>
                </a:solidFill>
              </a:rPr>
              <a:t>하절기</a:t>
            </a:r>
            <a:r>
              <a:rPr lang="en-US" altLang="ko-KR" sz="1100" dirty="0">
                <a:solidFill>
                  <a:schemeClr val="tx1"/>
                </a:solidFill>
              </a:rPr>
              <a:t>)= B/A</a:t>
            </a: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471C44BB-E6CA-2051-1FE8-10A47FB58247}"/>
              </a:ext>
            </a:extLst>
          </p:cNvPr>
          <p:cNvSpPr/>
          <p:nvPr/>
        </p:nvSpPr>
        <p:spPr>
          <a:xfrm>
            <a:off x="640712" y="3940260"/>
            <a:ext cx="1646232" cy="3832140"/>
          </a:xfrm>
          <a:prstGeom prst="wedgeRectCallout">
            <a:avLst>
              <a:gd name="adj1" fmla="val 34718"/>
              <a:gd name="adj2" fmla="val -589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발급가구 비율 </a:t>
            </a:r>
            <a:r>
              <a:rPr lang="en-US" altLang="ko-KR" sz="1100" dirty="0">
                <a:solidFill>
                  <a:schemeClr val="tx1"/>
                </a:solidFill>
              </a:rPr>
              <a:t>= </a:t>
            </a:r>
            <a:r>
              <a:rPr lang="ko-KR" altLang="en-US" sz="1100" dirty="0">
                <a:solidFill>
                  <a:schemeClr val="tx1"/>
                </a:solidFill>
              </a:rPr>
              <a:t>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발급가구수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경기도 전체 가구수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발급가구수는</a:t>
            </a:r>
            <a:r>
              <a:rPr lang="ko-KR" altLang="en-US" sz="1100" dirty="0">
                <a:solidFill>
                  <a:schemeClr val="tx1"/>
                </a:solidFill>
              </a:rPr>
              <a:t> 제가 </a:t>
            </a:r>
            <a:r>
              <a:rPr lang="ko-KR" altLang="en-US" sz="1100" dirty="0" err="1">
                <a:solidFill>
                  <a:schemeClr val="tx1"/>
                </a:solidFill>
              </a:rPr>
              <a:t>보내드렸던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에서 확인 가능합니다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경기도 전체 가구수는 아래링크에 있습니다</a:t>
            </a:r>
            <a:r>
              <a:rPr lang="en-US" altLang="ko-KR" sz="1100" dirty="0">
                <a:solidFill>
                  <a:schemeClr val="tx1"/>
                </a:solidFill>
              </a:rPr>
              <a:t> (</a:t>
            </a:r>
            <a:r>
              <a:rPr lang="ko-KR" altLang="en-US" sz="1100" dirty="0">
                <a:solidFill>
                  <a:schemeClr val="tx1"/>
                </a:solidFill>
              </a:rPr>
              <a:t>전에 알려드린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.)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hlinkClick r:id="rId5"/>
              </a:rPr>
              <a:t>https://kosis.kr/statHtml/statHtml.do?sso=ok&amp;returnurl=https%3A%2F%2Fkosis.kr%3A443%2FstatHtml%2FstatHtml.do%3Fconn_path%3DI3%26tblId%3DDT_1IN1502%26orgId%3D101%26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1605CAA-EBF3-2F03-AD81-578481C44F65}"/>
              </a:ext>
            </a:extLst>
          </p:cNvPr>
          <p:cNvSpPr/>
          <p:nvPr/>
        </p:nvSpPr>
        <p:spPr>
          <a:xfrm>
            <a:off x="5424534" y="3864044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가구당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발급액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동절기</a:t>
            </a:r>
            <a:r>
              <a:rPr lang="en-US" altLang="ko-KR" sz="1100" dirty="0">
                <a:solidFill>
                  <a:schemeClr val="tx1"/>
                </a:solidFill>
              </a:rPr>
              <a:t>)= C/A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1B5752D-D3ED-D8A1-881D-991F168F7E66}"/>
              </a:ext>
            </a:extLst>
          </p:cNvPr>
          <p:cNvGrpSpPr/>
          <p:nvPr/>
        </p:nvGrpSpPr>
        <p:grpSpPr>
          <a:xfrm>
            <a:off x="5150994" y="5580509"/>
            <a:ext cx="3389813" cy="1344166"/>
            <a:chOff x="3680953" y="5158057"/>
            <a:chExt cx="3389813" cy="1344166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7DD3F9B-C240-D7A9-D8A2-A6F8CBE8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90790"/>
            <a:stretch/>
          </p:blipFill>
          <p:spPr>
            <a:xfrm>
              <a:off x="3680953" y="5158057"/>
              <a:ext cx="1122862" cy="134416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BAB8F97-B43F-68CE-1A90-BBA41829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2257" r="19149"/>
            <a:stretch/>
          </p:blipFill>
          <p:spPr>
            <a:xfrm>
              <a:off x="4803815" y="5158057"/>
              <a:ext cx="2266951" cy="1344166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594605-5605-F50A-4E2A-EC97F41A9ABF}"/>
              </a:ext>
            </a:extLst>
          </p:cNvPr>
          <p:cNvSpPr/>
          <p:nvPr/>
        </p:nvSpPr>
        <p:spPr>
          <a:xfrm>
            <a:off x="6273855" y="5856120"/>
            <a:ext cx="2266951" cy="3732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FD3FC0F9-2ACC-5D4D-1D0A-08B789BEA93C}"/>
              </a:ext>
            </a:extLst>
          </p:cNvPr>
          <p:cNvSpPr/>
          <p:nvPr/>
        </p:nvSpPr>
        <p:spPr>
          <a:xfrm>
            <a:off x="3243076" y="6313320"/>
            <a:ext cx="1646232" cy="479340"/>
          </a:xfrm>
          <a:prstGeom prst="wedgeRectCallout">
            <a:avLst>
              <a:gd name="adj1" fmla="val 68855"/>
              <a:gd name="adj2" fmla="val -1128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ko-KR" altLang="en-US" sz="1100" dirty="0" err="1">
                <a:solidFill>
                  <a:schemeClr val="tx1"/>
                </a:solidFill>
              </a:rPr>
              <a:t>보내드렸던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6D2940-355E-C1C8-942C-2115D7484CD0}"/>
              </a:ext>
            </a:extLst>
          </p:cNvPr>
          <p:cNvSpPr/>
          <p:nvPr/>
        </p:nvSpPr>
        <p:spPr>
          <a:xfrm>
            <a:off x="6247650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A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1C6015-77EC-123D-67B1-6276EF12AA27}"/>
              </a:ext>
            </a:extLst>
          </p:cNvPr>
          <p:cNvSpPr/>
          <p:nvPr/>
        </p:nvSpPr>
        <p:spPr>
          <a:xfrm>
            <a:off x="6932891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B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546-544F-C1AD-02BD-A0BCEFE488F0}"/>
              </a:ext>
            </a:extLst>
          </p:cNvPr>
          <p:cNvSpPr/>
          <p:nvPr/>
        </p:nvSpPr>
        <p:spPr>
          <a:xfrm>
            <a:off x="7697299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C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08AD615-8BEB-1CB8-D133-EB69F4002DB4}"/>
              </a:ext>
            </a:extLst>
          </p:cNvPr>
          <p:cNvCxnSpPr>
            <a:cxnSpLocks/>
            <a:stCxn id="34" idx="2"/>
            <a:endCxn id="52" idx="0"/>
          </p:cNvCxnSpPr>
          <p:nvPr/>
        </p:nvCxnSpPr>
        <p:spPr>
          <a:xfrm rot="16200000" flipH="1">
            <a:off x="5316602" y="3489778"/>
            <a:ext cx="1049673" cy="31317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8151CA2-0CB4-4A81-1D1E-82D374F7E378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rot="16200000" flipH="1">
            <a:off x="6302655" y="4475831"/>
            <a:ext cx="1049673" cy="11596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말풍선: 사각형 77">
            <a:extLst>
              <a:ext uri="{FF2B5EF4-FFF2-40B4-BE49-F238E27FC236}">
                <a16:creationId xmlns:a16="http://schemas.microsoft.com/office/drawing/2014/main" id="{8B8E2011-7E2D-7E99-F54C-11C54B62160F}"/>
              </a:ext>
            </a:extLst>
          </p:cNvPr>
          <p:cNvSpPr/>
          <p:nvPr/>
        </p:nvSpPr>
        <p:spPr>
          <a:xfrm>
            <a:off x="8142473" y="3864044"/>
            <a:ext cx="1646232" cy="138778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A</a:t>
            </a:r>
            <a:r>
              <a:rPr lang="ko-KR" altLang="en-US" sz="1100" dirty="0">
                <a:solidFill>
                  <a:schemeClr val="tx1"/>
                </a:solidFill>
              </a:rPr>
              <a:t>의 증가율 구하면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증가율 구하는 공식은 앞선 슬라이드에서 </a:t>
            </a:r>
            <a:r>
              <a:rPr lang="ko-KR" altLang="en-US" sz="1100" dirty="0" err="1">
                <a:solidFill>
                  <a:schemeClr val="tx1"/>
                </a:solidFill>
              </a:rPr>
              <a:t>설명한것</a:t>
            </a:r>
            <a:r>
              <a:rPr lang="ko-KR" altLang="en-US" sz="1100" dirty="0">
                <a:solidFill>
                  <a:schemeClr val="tx1"/>
                </a:solidFill>
              </a:rPr>
              <a:t> 참고해주시면 됩니다</a:t>
            </a:r>
            <a:r>
              <a:rPr lang="en-US" altLang="ko-KR" sz="1100" dirty="0">
                <a:solidFill>
                  <a:schemeClr val="tx1"/>
                </a:solidFill>
              </a:rPr>
              <a:t>.)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7C8FC0-F0AF-5775-3AAC-5502BF46A8E9}"/>
              </a:ext>
            </a:extLst>
          </p:cNvPr>
          <p:cNvCxnSpPr>
            <a:cxnSpLocks/>
            <a:stCxn id="78" idx="2"/>
            <a:endCxn id="52" idx="0"/>
          </p:cNvCxnSpPr>
          <p:nvPr/>
        </p:nvCxnSpPr>
        <p:spPr>
          <a:xfrm rot="5400000">
            <a:off x="8022120" y="4637039"/>
            <a:ext cx="328683" cy="1558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1999603"/>
            <a:ext cx="4450381" cy="32119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01F9C7-6CC7-E6F3-747C-7774A9FC7B55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93451-9ED2-D259-BBD4-5FB4C8C401A6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ECBEE-53D1-8962-6FCB-DC08F4EDBBB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C4E84-333B-3D17-586F-23AD3D92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D5555-F866-2FF2-5C77-72980F5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C7E8A0E-45DA-2E29-409D-199B8D055C36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13A3BC-8A5A-6ED6-F78A-3FDF2D816E36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284D-8183-442F-3010-EBD04194850B}"/>
              </a:ext>
            </a:extLst>
          </p:cNvPr>
          <p:cNvSpPr txBox="1"/>
          <p:nvPr/>
        </p:nvSpPr>
        <p:spPr>
          <a:xfrm>
            <a:off x="3394475" y="2215845"/>
            <a:ext cx="276308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동절기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33855-95CE-0C61-6BE5-B1FE2A35FDBD}"/>
              </a:ext>
            </a:extLst>
          </p:cNvPr>
          <p:cNvSpPr txBox="1"/>
          <p:nvPr/>
        </p:nvSpPr>
        <p:spPr>
          <a:xfrm>
            <a:off x="3394475" y="2552314"/>
            <a:ext cx="2634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하절기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70E66-C5F1-576A-81FA-BBC80F69A18D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발급액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ADE8C-8309-8695-EB26-A9A92E4AB921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발급가구 </a:t>
            </a:r>
            <a:endParaRPr lang="en-US" altLang="ko-KR" sz="1100" b="1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E0FD0FD-3EA7-C178-10A8-911336936777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9E87A-C56C-CCD1-4066-8B934A02D17E}"/>
              </a:ext>
            </a:extLst>
          </p:cNvPr>
          <p:cNvSpPr txBox="1"/>
          <p:nvPr/>
        </p:nvSpPr>
        <p:spPr>
          <a:xfrm>
            <a:off x="3718044" y="9912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150D0D-636D-60E0-8A5A-085D50486523}"/>
              </a:ext>
            </a:extLst>
          </p:cNvPr>
          <p:cNvSpPr/>
          <p:nvPr/>
        </p:nvSpPr>
        <p:spPr>
          <a:xfrm>
            <a:off x="234766" y="1458218"/>
            <a:ext cx="945025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공간정보로 표출이 안되어 있네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sp>
        <p:nvSpPr>
          <p:cNvPr id="12" name="설명선: 선(테두리 및 강조선) 11">
            <a:extLst>
              <a:ext uri="{FF2B5EF4-FFF2-40B4-BE49-F238E27FC236}">
                <a16:creationId xmlns:a16="http://schemas.microsoft.com/office/drawing/2014/main" id="{2FA53294-3290-53C2-0340-DFF6F071EA54}"/>
              </a:ext>
            </a:extLst>
          </p:cNvPr>
          <p:cNvSpPr/>
          <p:nvPr/>
        </p:nvSpPr>
        <p:spPr>
          <a:xfrm>
            <a:off x="4487000" y="388088"/>
            <a:ext cx="4050943" cy="583643"/>
          </a:xfrm>
          <a:prstGeom prst="accentBorderCallout1">
            <a:avLst>
              <a:gd name="adj1" fmla="val 18750"/>
              <a:gd name="adj2" fmla="val -8333"/>
              <a:gd name="adj3" fmla="val 316356"/>
              <a:gd name="adj4" fmla="val -124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영상을 가득 채움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흡수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저장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토양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배출 등에서 영상 또는 이미지가 달라져야 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52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전력공급과 에너지 소비 현황을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살펴볼 수 있으며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또한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태양광의 이론</a:t>
            </a:r>
            <a:r>
              <a:rPr lang="en-US" altLang="ko-KR" sz="700" dirty="0">
                <a:solidFill>
                  <a:schemeClr val="bg1"/>
                </a:solidFill>
              </a:rPr>
              <a:t>·</a:t>
            </a:r>
            <a:r>
              <a:rPr lang="ko-KR" altLang="en-US" sz="700" dirty="0">
                <a:solidFill>
                  <a:schemeClr val="bg1"/>
                </a:solidFill>
              </a:rPr>
              <a:t>기술</a:t>
            </a:r>
            <a:r>
              <a:rPr lang="en-US" altLang="ko-KR" sz="700" dirty="0">
                <a:solidFill>
                  <a:schemeClr val="bg1"/>
                </a:solidFill>
              </a:rPr>
              <a:t>·</a:t>
            </a:r>
            <a:r>
              <a:rPr lang="ko-KR" altLang="en-US" sz="700" dirty="0">
                <a:solidFill>
                  <a:schemeClr val="bg1"/>
                </a:solidFill>
              </a:rPr>
              <a:t>시장 잠재량을 공간 기반의 지도로 제공하며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모든 태양광 발전시설의 설치 현황과 발전량도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공급과 수요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태양광 </a:t>
            </a:r>
            <a:r>
              <a:rPr lang="ko-KR" altLang="en-US" sz="1200" dirty="0" err="1">
                <a:solidFill>
                  <a:schemeClr val="bg1"/>
                </a:solidFill>
              </a:rPr>
              <a:t>잠재량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공급현황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소비현황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재생에너지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>
                  <a:solidFill>
                    <a:schemeClr val="bg1"/>
                  </a:solidFill>
                </a:rPr>
                <a:t>지역별 재생에너지 보급 현황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설명선: 선(테두리 및 강조선) 46">
            <a:extLst>
              <a:ext uri="{FF2B5EF4-FFF2-40B4-BE49-F238E27FC236}">
                <a16:creationId xmlns:a16="http://schemas.microsoft.com/office/drawing/2014/main" id="{EC225445-1DE1-C6B6-5D5B-316060C910B3}"/>
              </a:ext>
            </a:extLst>
          </p:cNvPr>
          <p:cNvSpPr/>
          <p:nvPr/>
        </p:nvSpPr>
        <p:spPr>
          <a:xfrm>
            <a:off x="8948238" y="49959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18657"/>
              <a:gd name="adj4" fmla="val -12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선택 시  효과 필요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에너지현황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전력공급현황으로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8BE6C2-A8CE-9607-5301-B0260D77931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에너지 사용이 어려운 가구를 위한 국가 정책 안내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2C57E-20E5-3E1F-EEB2-E86CEF011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734BC59-F53F-1DE7-4D28-7FA7F1451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421CA94-4A3A-0504-CC63-80B73C2A3C0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A9CDA2-E2DD-6F1B-CB5B-427374BA5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sp>
        <p:nvSpPr>
          <p:cNvPr id="12" name="설명선: 선(테두리 및 강조선) 11">
            <a:extLst>
              <a:ext uri="{FF2B5EF4-FFF2-40B4-BE49-F238E27FC236}">
                <a16:creationId xmlns:a16="http://schemas.microsoft.com/office/drawing/2014/main" id="{14F477AF-615A-9D80-B23E-40D8A0D168B9}"/>
              </a:ext>
            </a:extLst>
          </p:cNvPr>
          <p:cNvSpPr/>
          <p:nvPr/>
        </p:nvSpPr>
        <p:spPr>
          <a:xfrm>
            <a:off x="4487000" y="388088"/>
            <a:ext cx="4050943" cy="583643"/>
          </a:xfrm>
          <a:prstGeom prst="accentBorderCallout1">
            <a:avLst>
              <a:gd name="adj1" fmla="val 18750"/>
              <a:gd name="adj2" fmla="val -8333"/>
              <a:gd name="adj3" fmla="val 316356"/>
              <a:gd name="adj4" fmla="val -124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영상을 가득 채움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흡수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저장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토양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배출 등에서 영상 또는 이미지가 달라져야 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740534B-9137-BF2C-3A0B-CE374AC73432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B83CDF-59AE-F37A-A0B4-861E26733633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FFF5BE-CE01-0002-5B24-0C50DE9E6C25}"/>
              </a:ext>
            </a:extLst>
          </p:cNvPr>
          <p:cNvSpPr txBox="1"/>
          <p:nvPr/>
        </p:nvSpPr>
        <p:spPr>
          <a:xfrm>
            <a:off x="4391824" y="3097367"/>
            <a:ext cx="3806612" cy="152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전력공급과 에너지 소비 현황을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살펴볼 수 있으며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또한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태양광의 이론</a:t>
            </a:r>
            <a:r>
              <a:rPr lang="en-US" altLang="ko-KR" sz="700" dirty="0">
                <a:solidFill>
                  <a:schemeClr val="bg1"/>
                </a:solidFill>
              </a:rPr>
              <a:t>·</a:t>
            </a:r>
            <a:r>
              <a:rPr lang="ko-KR" altLang="en-US" sz="700" dirty="0">
                <a:solidFill>
                  <a:schemeClr val="bg1"/>
                </a:solidFill>
              </a:rPr>
              <a:t>기술</a:t>
            </a:r>
            <a:r>
              <a:rPr lang="en-US" altLang="ko-KR" sz="700" dirty="0">
                <a:solidFill>
                  <a:schemeClr val="bg1"/>
                </a:solidFill>
              </a:rPr>
              <a:t>·</a:t>
            </a:r>
            <a:r>
              <a:rPr lang="ko-KR" altLang="en-US" sz="700" dirty="0">
                <a:solidFill>
                  <a:schemeClr val="bg1"/>
                </a:solidFill>
              </a:rPr>
              <a:t>시장 잠재량을 공간 기반의 지도로 제공하며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모든 태양광 발전시설의 설치 현황과 발전량도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9B3326-DCF2-745C-C1A5-47D9B2CCFE78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공급과 수요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태양광 </a:t>
            </a:r>
            <a:r>
              <a:rPr lang="ko-KR" altLang="en-US" sz="1200" dirty="0" err="1">
                <a:solidFill>
                  <a:schemeClr val="bg1"/>
                </a:solidFill>
              </a:rPr>
              <a:t>잠재량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DF0F744-E867-FEDE-E477-48C59855B1BB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F25FDDC-DB56-87F5-1D5B-50E609A41AFA}"/>
              </a:ext>
            </a:extLst>
          </p:cNvPr>
          <p:cNvCxnSpPr>
            <a:cxnSpLocks/>
          </p:cNvCxnSpPr>
          <p:nvPr/>
        </p:nvCxnSpPr>
        <p:spPr>
          <a:xfrm>
            <a:off x="8664209" y="2748945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F70D20A-F47F-167F-A6B0-F67B0F8B2B00}"/>
              </a:ext>
            </a:extLst>
          </p:cNvPr>
          <p:cNvCxnSpPr>
            <a:cxnSpLocks/>
          </p:cNvCxnSpPr>
          <p:nvPr/>
        </p:nvCxnSpPr>
        <p:spPr>
          <a:xfrm>
            <a:off x="8694689" y="3319357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ACD6A7E-1CFF-483F-F946-21D3768D64A0}"/>
              </a:ext>
            </a:extLst>
          </p:cNvPr>
          <p:cNvCxnSpPr>
            <a:cxnSpLocks/>
          </p:cNvCxnSpPr>
          <p:nvPr/>
        </p:nvCxnSpPr>
        <p:spPr>
          <a:xfrm>
            <a:off x="8694689" y="386364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971984-8141-9D56-3F08-864A6A705870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09770B0-30D2-4959-FE17-678D46AF6093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전력공급현황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D85D996-95B6-B466-4F3D-760A065539AA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AE6B3F7-5EA1-8866-F45A-44F0D3ECA1A0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6D3344-4DFC-4797-160A-D9A5CCE3A273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소비현황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A637F9-BF9C-F196-D0D6-16745F30EAF5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2430AB5-D61E-E48F-6667-7549506F4465}"/>
              </a:ext>
            </a:extLst>
          </p:cNvPr>
          <p:cNvGrpSpPr/>
          <p:nvPr/>
        </p:nvGrpSpPr>
        <p:grpSpPr>
          <a:xfrm>
            <a:off x="8694689" y="2800658"/>
            <a:ext cx="3012379" cy="467025"/>
            <a:chOff x="8634549" y="1437155"/>
            <a:chExt cx="3012379" cy="46702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D7DF8A-CCEA-DC95-4206-BF477B8AD56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태양광 </a:t>
              </a:r>
              <a:r>
                <a:rPr lang="ko-KR" altLang="en-US" sz="105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291968-5668-1BD1-6699-2EFC16F2E11E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 err="1">
                  <a:solidFill>
                    <a:schemeClr val="bg1"/>
                  </a:solidFill>
                </a:rPr>
                <a:t>격자별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지역별 태양광의 이론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·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기술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·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잠재량</a:t>
              </a:r>
              <a:endParaRPr lang="ko-KR" altLang="en-US" sz="800" b="1" strike="sngStrike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7ED64-BF05-2CFB-97E8-39C161E31319}"/>
              </a:ext>
            </a:extLst>
          </p:cNvPr>
          <p:cNvGrpSpPr/>
          <p:nvPr/>
        </p:nvGrpSpPr>
        <p:grpSpPr>
          <a:xfrm>
            <a:off x="8691453" y="3341127"/>
            <a:ext cx="3012379" cy="467025"/>
            <a:chOff x="8634549" y="1437155"/>
            <a:chExt cx="3012379" cy="4670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CB84A4-5D67-21BF-CE2D-71EF8561E9BF}"/>
                </a:ext>
              </a:extLst>
            </p:cNvPr>
            <p:cNvSpPr txBox="1"/>
            <p:nvPr/>
          </p:nvSpPr>
          <p:spPr>
            <a:xfrm>
              <a:off x="8634549" y="1437155"/>
              <a:ext cx="203360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태양광 설비현황</a:t>
              </a:r>
              <a:endParaRPr lang="ko-KR" altLang="en-US" sz="105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BE1EFE6-DBCC-8243-389E-7BE353D7F28D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모든 태양광 발전시설의 위치와 발전량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655FA36-6BF1-3008-76B9-9C6E4774D782}"/>
              </a:ext>
            </a:extLst>
          </p:cNvPr>
          <p:cNvGrpSpPr/>
          <p:nvPr/>
        </p:nvGrpSpPr>
        <p:grpSpPr>
          <a:xfrm>
            <a:off x="8691452" y="3930912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F3F6B4B-A1DC-598D-2CA9-A03A9BC4306F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E98E00-A972-1BE6-A16F-DF7831C30A9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에너지 사용이 어려운 가구를 위한 국가 정책 안내</a:t>
              </a:r>
            </a:p>
          </p:txBody>
        </p:sp>
      </p:grpSp>
      <p:sp>
        <p:nvSpPr>
          <p:cNvPr id="47" name="설명선: 선(테두리 및 강조선) 46">
            <a:extLst>
              <a:ext uri="{FF2B5EF4-FFF2-40B4-BE49-F238E27FC236}">
                <a16:creationId xmlns:a16="http://schemas.microsoft.com/office/drawing/2014/main" id="{9402EEAA-A55A-9784-423E-AE5B8BA79875}"/>
              </a:ext>
            </a:extLst>
          </p:cNvPr>
          <p:cNvSpPr/>
          <p:nvPr/>
        </p:nvSpPr>
        <p:spPr>
          <a:xfrm>
            <a:off x="8948238" y="49959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18657"/>
              <a:gd name="adj4" fmla="val -12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선택 시  효과 필요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88279FA-027D-A63A-1561-E57BA435F97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74A0C300-9AEF-7503-F9AA-59427F1756B4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8681950-7733-B8A1-0422-886BE3EC4342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에너지현황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3FCFAC-AC61-B7A5-D119-60F902673818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전력공급현황으로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C608275-0235-690C-3DAF-5F26A0E6FBBA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D4D5E-1171-1DF1-8318-A3865E347F5A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607DC-F611-F5D4-A82A-DE3C23D63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88608D-AA42-2244-6E03-6BC3A425D98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23472C-7C2A-FA93-0238-7710F2034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1192" y="1282700"/>
            <a:ext cx="4374759" cy="437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66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D24E452-CDB1-337C-5738-D599C8F96566}"/>
              </a:ext>
            </a:extLst>
          </p:cNvPr>
          <p:cNvSpPr/>
          <p:nvPr/>
        </p:nvSpPr>
        <p:spPr>
          <a:xfrm>
            <a:off x="2647090" y="3738927"/>
            <a:ext cx="1646232" cy="1197673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전력 소비량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전력소비량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1B2F7-3DD2-4557-8A49-B1A0099A4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00" y="5370159"/>
            <a:ext cx="1206708" cy="1308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C99F70-98D2-7ED4-8FF4-10A284FEB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016" y="5370159"/>
            <a:ext cx="1206708" cy="1308637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3BE7FDC5-0308-35C3-661C-7CACAECCD142}"/>
              </a:ext>
            </a:extLst>
          </p:cNvPr>
          <p:cNvSpPr/>
          <p:nvPr/>
        </p:nvSpPr>
        <p:spPr>
          <a:xfrm>
            <a:off x="6944663" y="3736834"/>
            <a:ext cx="1478879" cy="2054366"/>
          </a:xfrm>
          <a:prstGeom prst="wedgeRectCallout">
            <a:avLst>
              <a:gd name="adj1" fmla="val -22351"/>
              <a:gd name="adj2" fmla="val -6031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경기도 발전 현황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화면의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에서 비중을 계산하면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비중의 상위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개는 아래에 작게 표시 해주세요</a:t>
            </a:r>
            <a:r>
              <a:rPr lang="en-US" altLang="ko-KR" sz="1100" dirty="0">
                <a:solidFill>
                  <a:schemeClr val="tx1"/>
                </a:solidFill>
              </a:rPr>
              <a:t>. (LNG, 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). </a:t>
            </a:r>
            <a:r>
              <a:rPr lang="ko-KR" altLang="en-US" sz="1100" dirty="0">
                <a:solidFill>
                  <a:schemeClr val="tx1"/>
                </a:solidFill>
              </a:rPr>
              <a:t>아래 그래프에는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수치도 있지만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여기서는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년으로 통일하기 위해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데이터를 표시해주세요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421A873-94D8-99CC-528E-2EFE25788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78" y="5864899"/>
            <a:ext cx="1504012" cy="887162"/>
          </a:xfrm>
          <a:prstGeom prst="rect">
            <a:avLst/>
          </a:prstGeom>
        </p:spPr>
      </p:pic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E2979EA3-77C1-FFCA-9128-F477434E9D4E}"/>
              </a:ext>
            </a:extLst>
          </p:cNvPr>
          <p:cNvSpPr/>
          <p:nvPr/>
        </p:nvSpPr>
        <p:spPr>
          <a:xfrm>
            <a:off x="739238" y="3738927"/>
            <a:ext cx="1646232" cy="1197673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발전량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발전량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1" name="말풍선: 사각형 110">
            <a:extLst>
              <a:ext uri="{FF2B5EF4-FFF2-40B4-BE49-F238E27FC236}">
                <a16:creationId xmlns:a16="http://schemas.microsoft.com/office/drawing/2014/main" id="{5B702E8D-8631-2C2F-EB07-D17BE0FA3945}"/>
              </a:ext>
            </a:extLst>
          </p:cNvPr>
          <p:cNvSpPr/>
          <p:nvPr/>
        </p:nvSpPr>
        <p:spPr>
          <a:xfrm>
            <a:off x="4886765" y="3738927"/>
            <a:ext cx="164623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17816CB8-6E91-E5AF-5D76-1E4AFA121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32" y="5370159"/>
            <a:ext cx="1206708" cy="1308637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3"/>
            <a:ext cx="1765751" cy="618277"/>
            <a:chOff x="8634544" y="1437155"/>
            <a:chExt cx="3514541" cy="58039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00 %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00%,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7" name="말풍선: 사각형 116">
            <a:extLst>
              <a:ext uri="{FF2B5EF4-FFF2-40B4-BE49-F238E27FC236}">
                <a16:creationId xmlns:a16="http://schemas.microsoft.com/office/drawing/2014/main" id="{E3BA2160-20AC-72E2-EDEA-988937FFBC0A}"/>
              </a:ext>
            </a:extLst>
          </p:cNvPr>
          <p:cNvSpPr/>
          <p:nvPr/>
        </p:nvSpPr>
        <p:spPr>
          <a:xfrm>
            <a:off x="8680717" y="4033097"/>
            <a:ext cx="506566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아래의 경기도 발전 현황에서는 신재생에너지 말고 다른 에너지원의 발전량까지 함께 </a:t>
            </a:r>
            <a:r>
              <a:rPr lang="ko-KR" altLang="en-US" sz="1100" dirty="0" err="1">
                <a:solidFill>
                  <a:schemeClr val="tx1"/>
                </a:solidFill>
              </a:rPr>
              <a:t>보여줘야해서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년부터 수치가 보이지만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발전량은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 실적치부터 데이터가 존재합니다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/>
                </a:solidFill>
              </a:rPr>
              <a:t>2016</a:t>
            </a:r>
            <a:r>
              <a:rPr lang="ko-KR" altLang="en-US" sz="1100" dirty="0">
                <a:solidFill>
                  <a:schemeClr val="tx1"/>
                </a:solidFill>
              </a:rPr>
              <a:t>년 신재생에너지 보급통계를 보면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년의 신재생에너지 발전량 데이터를 얻을 수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연평균 증가율 구하는 공식은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2490FC8D-E261-A5ED-2CE2-80DDFDBDC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908" y="5864899"/>
            <a:ext cx="1504012" cy="887162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F982A99B-EF48-9814-EB4C-973F21CC3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095" y="5124395"/>
            <a:ext cx="4083260" cy="21337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3569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</a:t>
            </a:r>
            <a:r>
              <a:rPr lang="en-US" altLang="ko-KR" sz="1050" dirty="0"/>
              <a:t>(Sankey diagram)</a:t>
            </a:r>
            <a:r>
              <a:rPr lang="ko-KR" altLang="en-US" sz="1050" dirty="0"/>
              <a:t>은 국가의 에너지 공급</a:t>
            </a:r>
            <a:r>
              <a:rPr lang="en-US" altLang="ko-KR" sz="1050" dirty="0"/>
              <a:t>, </a:t>
            </a:r>
            <a:r>
              <a:rPr lang="ko-KR" altLang="en-US" sz="1050" dirty="0"/>
              <a:t>전환</a:t>
            </a:r>
            <a:r>
              <a:rPr lang="en-US" altLang="ko-KR" sz="1050" dirty="0"/>
              <a:t>, </a:t>
            </a:r>
            <a:r>
              <a:rPr lang="ko-KR" altLang="en-US" sz="1050" dirty="0"/>
              <a:t>소비 흐름의 복잡한 과정을 </a:t>
            </a:r>
            <a:r>
              <a:rPr lang="ko-KR" altLang="en-US" sz="1050" dirty="0" err="1"/>
              <a:t>시각화하여</a:t>
            </a:r>
            <a:r>
              <a:rPr lang="ko-KR" altLang="en-US" sz="1050" dirty="0"/>
              <a:t> 한눈에 살펴보기 위해 자주 활용됩니다</a:t>
            </a:r>
            <a:r>
              <a:rPr lang="en-US" altLang="ko-KR" sz="1050" dirty="0"/>
              <a:t>. </a:t>
            </a:r>
            <a:r>
              <a:rPr lang="ko-KR" altLang="en-US" sz="1050" dirty="0"/>
              <a:t>하지만 국가가 아닌 경기도와 같은 지역 단위의 에너지 흐름을 </a:t>
            </a:r>
            <a:r>
              <a:rPr lang="ko-KR" altLang="en-US" sz="1050" dirty="0" err="1"/>
              <a:t>시각화하려면</a:t>
            </a:r>
            <a:r>
              <a:rPr lang="en-US" altLang="ko-KR" sz="1050" dirty="0"/>
              <a:t>, </a:t>
            </a:r>
            <a:r>
              <a:rPr lang="ko-KR" altLang="en-US" sz="1050" dirty="0"/>
              <a:t>에너지의 공급</a:t>
            </a:r>
            <a:r>
              <a:rPr lang="en-US" altLang="ko-KR" sz="1050" dirty="0"/>
              <a:t>, </a:t>
            </a:r>
            <a:r>
              <a:rPr lang="ko-KR" altLang="en-US" sz="1050" dirty="0"/>
              <a:t>전환</a:t>
            </a:r>
            <a:r>
              <a:rPr lang="en-US" altLang="ko-KR" sz="1050" dirty="0"/>
              <a:t>, </a:t>
            </a:r>
            <a:r>
              <a:rPr lang="ko-KR" altLang="en-US" sz="1050" dirty="0"/>
              <a:t>소비 과정에서 지역 간 구분이 어려운 문제가 발생합니다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이에 따라 아래 생키 다이어그램은 일반적인 국가 단위 시각화와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공간적으로는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기능적으로는 전력의 ‘전환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전환하고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</a:t>
            </a:r>
            <a:r>
              <a:rPr lang="en-US" altLang="ko-KR" sz="1050" dirty="0"/>
              <a:t>(</a:t>
            </a:r>
            <a:r>
              <a:rPr lang="ko-KR" altLang="en-US" sz="1050" dirty="0"/>
              <a:t>산업</a:t>
            </a:r>
            <a:r>
              <a:rPr lang="en-US" altLang="ko-KR" sz="1050" dirty="0"/>
              <a:t>, </a:t>
            </a:r>
            <a:r>
              <a:rPr lang="ko-KR" altLang="en-US" sz="1050" dirty="0"/>
              <a:t>가정</a:t>
            </a:r>
            <a:r>
              <a:rPr lang="en-US" altLang="ko-KR" sz="1050" dirty="0"/>
              <a:t>, </a:t>
            </a:r>
            <a:r>
              <a:rPr lang="ko-KR" altLang="en-US" sz="1050" dirty="0"/>
              <a:t>상업 등</a:t>
            </a:r>
            <a:r>
              <a:rPr lang="en-US" altLang="ko-KR" sz="1050" dirty="0"/>
              <a:t>)</a:t>
            </a:r>
            <a:r>
              <a:rPr lang="ko-KR" altLang="en-US" sz="1050" dirty="0"/>
              <a:t>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정책 수립이나 지역 에너지 계획 수립 시 활용도가 높도록 설계되었습니다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481" y="4879580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7484110" y="6101918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19" y="4713630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4550429" y="5423693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3200549" y="615597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KTOE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-2.52 %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59AB7F4F-91C4-1614-2C47-A1D8A5897279}"/>
              </a:ext>
            </a:extLst>
          </p:cNvPr>
          <p:cNvSpPr/>
          <p:nvPr/>
        </p:nvSpPr>
        <p:spPr>
          <a:xfrm>
            <a:off x="2742366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1AE06E-74CC-CCE8-7F77-5B27CA2E4598}"/>
              </a:ext>
            </a:extLst>
          </p:cNvPr>
          <p:cNvSpPr/>
          <p:nvPr/>
        </p:nvSpPr>
        <p:spPr>
          <a:xfrm>
            <a:off x="619454" y="-2372308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7646ED-D66C-CBB3-1EF7-B53622BD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-2160826"/>
            <a:ext cx="1124008" cy="55247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427A34A-A141-6684-0EFF-F6F71D305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-2181384"/>
            <a:ext cx="1492327" cy="59693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18993DE-3053-BE86-1248-3F5AF63A8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-2181384"/>
            <a:ext cx="1407037" cy="57470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F276D73-BC93-5359-A9B6-E9B3CAC6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63" y="-2160826"/>
            <a:ext cx="1492327" cy="59693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FC16D2B-9191-6C2E-5905-FB54FC74F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58" y="-2143290"/>
            <a:ext cx="1407037" cy="574705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D8647AA-5B34-8DCA-9BA2-22CBCCE8B182}"/>
              </a:ext>
            </a:extLst>
          </p:cNvPr>
          <p:cNvCxnSpPr/>
          <p:nvPr/>
        </p:nvCxnSpPr>
        <p:spPr>
          <a:xfrm>
            <a:off x="1041700" y="-1076908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9FD2819-1033-7135-422B-188CA65463AE}"/>
              </a:ext>
            </a:extLst>
          </p:cNvPr>
          <p:cNvGrpSpPr/>
          <p:nvPr/>
        </p:nvGrpSpPr>
        <p:grpSpPr>
          <a:xfrm>
            <a:off x="1075434" y="-1120439"/>
            <a:ext cx="1811907" cy="791221"/>
            <a:chOff x="8634546" y="1437155"/>
            <a:chExt cx="3451519" cy="74274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9166F0-606E-DFCC-4FA6-A476D79B65B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C407E0-92DC-8C6E-C0D4-B32C75C1019F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1391593-BBEB-D330-B6EC-CA70E2BB9B09}"/>
              </a:ext>
            </a:extLst>
          </p:cNvPr>
          <p:cNvCxnSpPr/>
          <p:nvPr/>
        </p:nvCxnSpPr>
        <p:spPr>
          <a:xfrm>
            <a:off x="2802105" y="-1120436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9FD204C-30EA-A1D6-BA2C-3C56920CE52D}"/>
              </a:ext>
            </a:extLst>
          </p:cNvPr>
          <p:cNvCxnSpPr/>
          <p:nvPr/>
        </p:nvCxnSpPr>
        <p:spPr>
          <a:xfrm>
            <a:off x="4733512" y="-1080826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EDCA82C-9052-6A30-DCEF-FF9DB41507A2}"/>
              </a:ext>
            </a:extLst>
          </p:cNvPr>
          <p:cNvGrpSpPr/>
          <p:nvPr/>
        </p:nvGrpSpPr>
        <p:grpSpPr>
          <a:xfrm>
            <a:off x="4767246" y="-1120438"/>
            <a:ext cx="1765751" cy="618277"/>
            <a:chOff x="8634544" y="1437155"/>
            <a:chExt cx="3514541" cy="58039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9996A12-84B1-04CD-7CA8-70E338B6050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00 %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C963113-34E1-A6D9-DD42-156B82B0C972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LNG 00%,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B81BFCB-6160-8A1F-5BAD-495F5EEE504F}"/>
              </a:ext>
            </a:extLst>
          </p:cNvPr>
          <p:cNvCxnSpPr/>
          <p:nvPr/>
        </p:nvCxnSpPr>
        <p:spPr>
          <a:xfrm>
            <a:off x="7042017" y="-1074633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B1B89D7-6418-0342-1A6A-CB89FD3E9D6B}"/>
              </a:ext>
            </a:extLst>
          </p:cNvPr>
          <p:cNvGrpSpPr/>
          <p:nvPr/>
        </p:nvGrpSpPr>
        <p:grpSpPr>
          <a:xfrm>
            <a:off x="7075752" y="-1120438"/>
            <a:ext cx="1544268" cy="637332"/>
            <a:chOff x="8634546" y="1437155"/>
            <a:chExt cx="3451519" cy="59828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C22A4-201D-FBF2-5C28-8F02676B23F2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2F138DF-0893-2839-F311-7CE07AEBF598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전력사용량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만 명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204A1D5-EA35-90C0-5ED6-9F4C58221F3E}"/>
              </a:ext>
            </a:extLst>
          </p:cNvPr>
          <p:cNvGrpSpPr/>
          <p:nvPr/>
        </p:nvGrpSpPr>
        <p:grpSpPr>
          <a:xfrm>
            <a:off x="9129039" y="-1120438"/>
            <a:ext cx="1821237" cy="637332"/>
            <a:chOff x="8634546" y="1437155"/>
            <a:chExt cx="3451519" cy="59828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DF95E2A-2061-E432-FD88-06064D1196A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strike="sngStrike" dirty="0">
                  <a:solidFill>
                    <a:schemeClr val="bg1"/>
                  </a:solidFill>
                </a:rPr>
                <a:t>석유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50% ,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원자력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30%</a:t>
              </a:r>
              <a:endParaRPr lang="ko-KR" altLang="en-US" sz="1050" b="1" strike="sngStrike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1F1C29-414C-303E-FA90-7AA8AF0C9B0A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주요발전 에너지원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하천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저수지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습지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등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940DE04-674D-DECF-9872-DCEF22D01FC5}"/>
              </a:ext>
            </a:extLst>
          </p:cNvPr>
          <p:cNvGrpSpPr/>
          <p:nvPr/>
        </p:nvGrpSpPr>
        <p:grpSpPr>
          <a:xfrm>
            <a:off x="2988240" y="-968037"/>
            <a:ext cx="1863937" cy="637332"/>
            <a:chOff x="8634546" y="1437155"/>
            <a:chExt cx="4165996" cy="598286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6953A4-F3BC-21B1-6B21-B8E7420DF7C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2C6DEE9-4FA8-3292-61BD-CEFEB30A84DC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24ACC73C-6C48-EF92-3B05-9A9E5C5F7119}"/>
              </a:ext>
            </a:extLst>
          </p:cNvPr>
          <p:cNvSpPr/>
          <p:nvPr/>
        </p:nvSpPr>
        <p:spPr>
          <a:xfrm>
            <a:off x="640712" y="3940260"/>
            <a:ext cx="1646232" cy="677109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0" name="그림 119">
            <a:extLst>
              <a:ext uri="{FF2B5EF4-FFF2-40B4-BE49-F238E27FC236}">
                <a16:creationId xmlns:a16="http://schemas.microsoft.com/office/drawing/2014/main" id="{CC41E76A-707D-E46B-54E8-0F3466817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564" y="4504490"/>
            <a:ext cx="4083260" cy="2133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41F7A7-A94E-2534-AA1E-4BBC0BA1A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36" y="4918859"/>
            <a:ext cx="932804" cy="1308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93D8F-EE56-0121-7663-0AD234DB572B}"/>
              </a:ext>
            </a:extLst>
          </p:cNvPr>
          <p:cNvSpPr txBox="1"/>
          <p:nvPr/>
        </p:nvSpPr>
        <p:spPr>
          <a:xfrm>
            <a:off x="1921059" y="976565"/>
            <a:ext cx="789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2014</a:t>
            </a:r>
            <a:r>
              <a:rPr lang="ko-KR" altLang="en-US" sz="1800" b="1" dirty="0"/>
              <a:t>년 이후 연평균 증가율 </a:t>
            </a:r>
            <a:r>
              <a:rPr lang="en-US" altLang="ko-KR" sz="1800" b="1" dirty="0"/>
              <a:t>13.62%</a:t>
            </a:r>
            <a:endParaRPr lang="en-US" altLang="ko-KR" sz="24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F8C348F-4701-8A9D-BED8-C68144160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335" y="5146605"/>
            <a:ext cx="1450516" cy="849481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D185A62E-D120-E9E2-BE34-DD118373CAE5}"/>
              </a:ext>
            </a:extLst>
          </p:cNvPr>
          <p:cNvSpPr/>
          <p:nvPr/>
        </p:nvSpPr>
        <p:spPr>
          <a:xfrm>
            <a:off x="4714471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A4F85991-4804-2A13-F518-147BEDD79776}"/>
              </a:ext>
            </a:extLst>
          </p:cNvPr>
          <p:cNvSpPr/>
          <p:nvPr/>
        </p:nvSpPr>
        <p:spPr>
          <a:xfrm>
            <a:off x="6992784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3F07A080-4C66-31AC-82CC-F0C80196950B}"/>
              </a:ext>
            </a:extLst>
          </p:cNvPr>
          <p:cNvSpPr/>
          <p:nvPr/>
        </p:nvSpPr>
        <p:spPr>
          <a:xfrm>
            <a:off x="9194993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9EE591-7CE9-4034-A8D5-4A6F8D00C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946" y="5146605"/>
            <a:ext cx="1450516" cy="8494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52FEE9-9D8E-A45A-D871-B65463E1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663" y="5146605"/>
            <a:ext cx="1450516" cy="8494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63421F6-F4F1-47C3-F0C4-EEB4D755F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436" y="5146605"/>
            <a:ext cx="1450516" cy="84948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692B0D-D710-6F8D-8DA5-E9474FD7D478}"/>
              </a:ext>
            </a:extLst>
          </p:cNvPr>
          <p:cNvSpPr/>
          <p:nvPr/>
        </p:nvSpPr>
        <p:spPr>
          <a:xfrm>
            <a:off x="2435209" y="6725362"/>
            <a:ext cx="8504557" cy="14222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시도별로 각각 증가율을 구한 값을 평균 내면 안되고</a:t>
            </a:r>
            <a:r>
              <a:rPr lang="en-US" altLang="ko-KR" sz="1100" dirty="0">
                <a:solidFill>
                  <a:schemeClr val="tx1"/>
                </a:solidFill>
              </a:rPr>
              <a:t>(X),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인구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혹은 전국 </a:t>
            </a:r>
            <a:r>
              <a:rPr lang="en-US" altLang="ko-KR" sz="1100" dirty="0">
                <a:solidFill>
                  <a:schemeClr val="tx1"/>
                </a:solidFill>
              </a:rPr>
              <a:t>GDP</a:t>
            </a:r>
            <a:r>
              <a:rPr lang="ko-KR" altLang="en-US" sz="1100" dirty="0">
                <a:solidFill>
                  <a:schemeClr val="tx1"/>
                </a:solidFill>
              </a:rPr>
              <a:t>의 합계 데이터와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전국의 에너지 소비량 합계 데이터를 활용해서 </a:t>
            </a:r>
            <a:r>
              <a:rPr lang="ko-KR" altLang="en-US" sz="1100" dirty="0" err="1">
                <a:solidFill>
                  <a:schemeClr val="tx1"/>
                </a:solidFill>
              </a:rPr>
              <a:t>계산해야합니다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증가율 </a:t>
            </a:r>
            <a:r>
              <a:rPr lang="en-US" altLang="ko-KR" sz="1100" dirty="0">
                <a:solidFill>
                  <a:schemeClr val="tx1"/>
                </a:solidFill>
              </a:rPr>
              <a:t>= {(2022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 2012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)^(1/10)}-1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여기서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 </a:t>
            </a:r>
            <a:r>
              <a:rPr lang="en-US" altLang="ko-KR" sz="1100" dirty="0">
                <a:solidFill>
                  <a:schemeClr val="tx1"/>
                </a:solidFill>
              </a:rPr>
              <a:t>= </a:t>
            </a:r>
            <a:r>
              <a:rPr lang="ko-KR" altLang="en-US" sz="1100" dirty="0">
                <a:solidFill>
                  <a:schemeClr val="tx1"/>
                </a:solidFill>
              </a:rPr>
              <a:t>전국에너지소비량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전국인구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ko-KR" altLang="en-US" sz="1100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D2BF340-FFE0-8EBF-2512-9BB39B783B13}"/>
              </a:ext>
            </a:extLst>
          </p:cNvPr>
          <p:cNvCxnSpPr>
            <a:cxnSpLocks/>
            <a:stCxn id="34" idx="0"/>
            <a:endCxn id="19" idx="2"/>
          </p:cNvCxnSpPr>
          <p:nvPr/>
        </p:nvCxnSpPr>
        <p:spPr>
          <a:xfrm rot="16200000" flipV="1">
            <a:off x="5092520" y="5130393"/>
            <a:ext cx="2040037" cy="1149901"/>
          </a:xfrm>
          <a:prstGeom prst="bentConnector3">
            <a:avLst>
              <a:gd name="adj1" fmla="val 182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0AC2562-A22B-6D1A-FA5D-4204F88717BA}"/>
              </a:ext>
            </a:extLst>
          </p:cNvPr>
          <p:cNvCxnSpPr>
            <a:cxnSpLocks/>
            <a:stCxn id="34" idx="0"/>
            <a:endCxn id="25" idx="2"/>
          </p:cNvCxnSpPr>
          <p:nvPr/>
        </p:nvCxnSpPr>
        <p:spPr>
          <a:xfrm rot="5400000" flipH="1" flipV="1">
            <a:off x="7332780" y="4040034"/>
            <a:ext cx="2040037" cy="3330621"/>
          </a:xfrm>
          <a:prstGeom prst="bentConnector3">
            <a:avLst>
              <a:gd name="adj1" fmla="val 18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11168</TotalTime>
  <Words>2409</Words>
  <Application>Microsoft Office PowerPoint</Application>
  <PresentationFormat>와이드스크린</PresentationFormat>
  <Paragraphs>385</Paragraphs>
  <Slides>27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경기천년제목 Light</vt:lpstr>
      <vt:lpstr>경기천년제목 Bold</vt:lpstr>
      <vt:lpstr>Wingdings</vt:lpstr>
      <vt:lpstr>Symbol</vt:lpstr>
      <vt:lpstr>맑은 고딕</vt:lpstr>
      <vt:lpstr>Arial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87</cp:revision>
  <dcterms:created xsi:type="dcterms:W3CDTF">2023-12-12T09:29:53Z</dcterms:created>
  <dcterms:modified xsi:type="dcterms:W3CDTF">2025-05-08T05:17:04Z</dcterms:modified>
</cp:coreProperties>
</file>